
<file path=[Content_Types].xml><?xml version="1.0" encoding="utf-8"?>
<Types xmlns="http://schemas.openxmlformats.org/package/2006/content-types"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17c813ab973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17c813ab973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17c813ab973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17c813ab973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7c813ab973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17c813ab973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7c813ab973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17c813ab973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17c813ab973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17c813ab973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7c813ab973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17c813ab973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7c813ab973_0_2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17c813ab973_0_2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7c813ab973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17c813ab973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7c813ab973_0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17c813ab973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7c813ab973_0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17c813ab973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56c85d650d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56c85d650d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17c813ab973_0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17c813ab973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7c813ab973_0_1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7c813ab973_0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7c813ab973_0_2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17c813ab973_0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17c813ab973_0_2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17c813ab973_0_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7c813ab973_0_2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17c813ab973_0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17c813ab973_0_2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17c813ab973_0_2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17c813ab973_0_2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17c813ab973_0_2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17c813ab973_0_2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17c813ab973_0_2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17c813ab973_0_3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17c813ab973_0_3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17c813ab973_0_3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17c813ab973_0_3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7bb5f1a0a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7bb5f1a0a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17c813ab973_0_3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17c813ab973_0_3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17c813ab973_0_3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17c813ab973_0_3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17c813ab973_0_3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17c813ab973_0_3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17c813ab973_0_3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17c813ab973_0_3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17c813ab973_0_4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17c813ab973_0_4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17c813ab973_0_3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17c813ab973_0_3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17c813ab973_0_3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17c813ab973_0_3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17c813ab973_0_4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17c813ab973_0_4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7c813ab97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7c813ab97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7c813ab973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17c813ab973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7c813ab973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17c813ab973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7c813ab973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17c813ab973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7c813ab973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17c813ab973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17c813ab973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17c813ab973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5" Type="http://schemas.openxmlformats.org/officeDocument/2006/relationships/image" Target="../media/image3.png"/><Relationship Id="rId6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Relationship Id="rId4" Type="http://schemas.openxmlformats.org/officeDocument/2006/relationships/image" Target="../media/image2.png"/><Relationship Id="rId5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Relationship Id="rId4" Type="http://schemas.openxmlformats.org/officeDocument/2006/relationships/image" Target="../media/image2.png"/><Relationship Id="rId5" Type="http://schemas.openxmlformats.org/officeDocument/2006/relationships/image" Target="../media/image13.png"/><Relationship Id="rId6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Relationship Id="rId4" Type="http://schemas.openxmlformats.org/officeDocument/2006/relationships/image" Target="../media/image2.png"/><Relationship Id="rId5" Type="http://schemas.openxmlformats.org/officeDocument/2006/relationships/image" Target="../media/image12.png"/><Relationship Id="rId6" Type="http://schemas.openxmlformats.org/officeDocument/2006/relationships/image" Target="../media/image19.png"/><Relationship Id="rId7" Type="http://schemas.openxmlformats.org/officeDocument/2006/relationships/image" Target="../media/image1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Relationship Id="rId4" Type="http://schemas.openxmlformats.org/officeDocument/2006/relationships/image" Target="../media/image2.png"/><Relationship Id="rId5" Type="http://schemas.openxmlformats.org/officeDocument/2006/relationships/image" Target="../media/image1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Relationship Id="rId4" Type="http://schemas.openxmlformats.org/officeDocument/2006/relationships/image" Target="../media/image2.png"/><Relationship Id="rId5" Type="http://schemas.openxmlformats.org/officeDocument/2006/relationships/image" Target="../media/image2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png"/><Relationship Id="rId4" Type="http://schemas.openxmlformats.org/officeDocument/2006/relationships/image" Target="../media/image2.png"/><Relationship Id="rId5" Type="http://schemas.openxmlformats.org/officeDocument/2006/relationships/image" Target="../media/image22.png"/><Relationship Id="rId6" Type="http://schemas.openxmlformats.org/officeDocument/2006/relationships/image" Target="../media/image1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png"/><Relationship Id="rId4" Type="http://schemas.openxmlformats.org/officeDocument/2006/relationships/image" Target="../media/image2.png"/><Relationship Id="rId5" Type="http://schemas.openxmlformats.org/officeDocument/2006/relationships/image" Target="../media/image4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png"/><Relationship Id="rId4" Type="http://schemas.openxmlformats.org/officeDocument/2006/relationships/image" Target="../media/image2.png"/><Relationship Id="rId5" Type="http://schemas.openxmlformats.org/officeDocument/2006/relationships/image" Target="../media/image17.png"/><Relationship Id="rId6" Type="http://schemas.openxmlformats.org/officeDocument/2006/relationships/image" Target="../media/image2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9.png"/><Relationship Id="rId4" Type="http://schemas.openxmlformats.org/officeDocument/2006/relationships/image" Target="../media/image2.png"/><Relationship Id="rId5" Type="http://schemas.openxmlformats.org/officeDocument/2006/relationships/image" Target="../media/image46.gif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9.png"/><Relationship Id="rId4" Type="http://schemas.openxmlformats.org/officeDocument/2006/relationships/image" Target="../media/image2.png"/><Relationship Id="rId5" Type="http://schemas.openxmlformats.org/officeDocument/2006/relationships/image" Target="../media/image2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9.png"/><Relationship Id="rId4" Type="http://schemas.openxmlformats.org/officeDocument/2006/relationships/image" Target="../media/image2.png"/><Relationship Id="rId5" Type="http://schemas.openxmlformats.org/officeDocument/2006/relationships/image" Target="../media/image1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9.png"/><Relationship Id="rId4" Type="http://schemas.openxmlformats.org/officeDocument/2006/relationships/image" Target="../media/image2.png"/><Relationship Id="rId5" Type="http://schemas.openxmlformats.org/officeDocument/2006/relationships/image" Target="../media/image2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9.png"/><Relationship Id="rId4" Type="http://schemas.openxmlformats.org/officeDocument/2006/relationships/image" Target="../media/image2.png"/><Relationship Id="rId5" Type="http://schemas.openxmlformats.org/officeDocument/2006/relationships/image" Target="../media/image16.png"/><Relationship Id="rId6" Type="http://schemas.openxmlformats.org/officeDocument/2006/relationships/image" Target="../media/image20.gif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9.png"/><Relationship Id="rId4" Type="http://schemas.openxmlformats.org/officeDocument/2006/relationships/image" Target="../media/image2.png"/><Relationship Id="rId5" Type="http://schemas.openxmlformats.org/officeDocument/2006/relationships/image" Target="../media/image27.gif"/><Relationship Id="rId6" Type="http://schemas.openxmlformats.org/officeDocument/2006/relationships/image" Target="../media/image3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9.png"/><Relationship Id="rId4" Type="http://schemas.openxmlformats.org/officeDocument/2006/relationships/image" Target="../media/image2.png"/><Relationship Id="rId5" Type="http://schemas.openxmlformats.org/officeDocument/2006/relationships/image" Target="../media/image26.png"/><Relationship Id="rId6" Type="http://schemas.openxmlformats.org/officeDocument/2006/relationships/image" Target="../media/image29.gif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9.png"/><Relationship Id="rId4" Type="http://schemas.openxmlformats.org/officeDocument/2006/relationships/image" Target="../media/image2.png"/><Relationship Id="rId5" Type="http://schemas.openxmlformats.org/officeDocument/2006/relationships/image" Target="../media/image3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9.png"/><Relationship Id="rId4" Type="http://schemas.openxmlformats.org/officeDocument/2006/relationships/image" Target="../media/image2.png"/><Relationship Id="rId5" Type="http://schemas.openxmlformats.org/officeDocument/2006/relationships/image" Target="../media/image4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9.png"/><Relationship Id="rId4" Type="http://schemas.openxmlformats.org/officeDocument/2006/relationships/image" Target="../media/image2.png"/><Relationship Id="rId9" Type="http://schemas.openxmlformats.org/officeDocument/2006/relationships/image" Target="../media/image28.png"/><Relationship Id="rId5" Type="http://schemas.openxmlformats.org/officeDocument/2006/relationships/image" Target="../media/image34.png"/><Relationship Id="rId6" Type="http://schemas.openxmlformats.org/officeDocument/2006/relationships/image" Target="../media/image31.png"/><Relationship Id="rId7" Type="http://schemas.openxmlformats.org/officeDocument/2006/relationships/image" Target="../media/image38.png"/><Relationship Id="rId8" Type="http://schemas.openxmlformats.org/officeDocument/2006/relationships/image" Target="../media/image3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9.png"/><Relationship Id="rId4" Type="http://schemas.openxmlformats.org/officeDocument/2006/relationships/image" Target="../media/image2.png"/><Relationship Id="rId5" Type="http://schemas.openxmlformats.org/officeDocument/2006/relationships/image" Target="../media/image32.png"/><Relationship Id="rId6" Type="http://schemas.openxmlformats.org/officeDocument/2006/relationships/image" Target="../media/image4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9.png"/><Relationship Id="rId5" Type="http://schemas.openxmlformats.org/officeDocument/2006/relationships/image" Target="../media/image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9.png"/><Relationship Id="rId4" Type="http://schemas.openxmlformats.org/officeDocument/2006/relationships/image" Target="../media/image2.png"/><Relationship Id="rId5" Type="http://schemas.openxmlformats.org/officeDocument/2006/relationships/image" Target="../media/image48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9.png"/><Relationship Id="rId4" Type="http://schemas.openxmlformats.org/officeDocument/2006/relationships/image" Target="../media/image2.png"/><Relationship Id="rId5" Type="http://schemas.openxmlformats.org/officeDocument/2006/relationships/image" Target="../media/image36.png"/><Relationship Id="rId6" Type="http://schemas.openxmlformats.org/officeDocument/2006/relationships/image" Target="../media/image40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9.png"/><Relationship Id="rId4" Type="http://schemas.openxmlformats.org/officeDocument/2006/relationships/image" Target="../media/image2.png"/><Relationship Id="rId5" Type="http://schemas.openxmlformats.org/officeDocument/2006/relationships/image" Target="../media/image37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2.png"/><Relationship Id="rId4" Type="http://schemas.openxmlformats.org/officeDocument/2006/relationships/image" Target="../media/image9.png"/><Relationship Id="rId5" Type="http://schemas.openxmlformats.org/officeDocument/2006/relationships/image" Target="../media/image2.png"/><Relationship Id="rId6" Type="http://schemas.openxmlformats.org/officeDocument/2006/relationships/image" Target="../media/image39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2.png"/><Relationship Id="rId4" Type="http://schemas.openxmlformats.org/officeDocument/2006/relationships/image" Target="../media/image9.png"/><Relationship Id="rId5" Type="http://schemas.openxmlformats.org/officeDocument/2006/relationships/image" Target="../media/image2.png"/><Relationship Id="rId6" Type="http://schemas.openxmlformats.org/officeDocument/2006/relationships/image" Target="../media/image47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9.png"/><Relationship Id="rId4" Type="http://schemas.openxmlformats.org/officeDocument/2006/relationships/image" Target="../media/image2.png"/><Relationship Id="rId5" Type="http://schemas.openxmlformats.org/officeDocument/2006/relationships/image" Target="../media/image43.png"/><Relationship Id="rId6" Type="http://schemas.openxmlformats.org/officeDocument/2006/relationships/image" Target="../media/image49.png"/><Relationship Id="rId7" Type="http://schemas.openxmlformats.org/officeDocument/2006/relationships/hyperlink" Target="https://www.coursera.org/specializations/machine-learning-introduction" TargetMode="External"/><Relationship Id="rId8" Type="http://schemas.openxmlformats.org/officeDocument/2006/relationships/hyperlink" Target="https://www.coursera.org/specializations/deep-learning" TargetMode="Externa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5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Relationship Id="rId4" Type="http://schemas.openxmlformats.org/officeDocument/2006/relationships/image" Target="../media/image2.png"/><Relationship Id="rId5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Relationship Id="rId4" Type="http://schemas.openxmlformats.org/officeDocument/2006/relationships/image" Target="../media/image2.png"/><Relationship Id="rId5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Relationship Id="rId4" Type="http://schemas.openxmlformats.org/officeDocument/2006/relationships/image" Target="../media/image2.png"/><Relationship Id="rId5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Relationship Id="rId4" Type="http://schemas.openxmlformats.org/officeDocument/2006/relationships/image" Target="../media/image2.png"/><Relationship Id="rId5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Relationship Id="rId4" Type="http://schemas.openxmlformats.org/officeDocument/2006/relationships/image" Target="../media/image2.png"/><Relationship Id="rId5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88132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6325A"/>
                </a:solidFill>
              </a:rPr>
              <a:t>Introduction to PyTorch - 1</a:t>
            </a:r>
            <a:endParaRPr>
              <a:solidFill>
                <a:srgbClr val="26325A"/>
              </a:solidFill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970875"/>
            <a:ext cx="8520600" cy="164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/>
              <a:t>Mustafa Mert Tunalı</a:t>
            </a:r>
            <a:endParaRPr b="1" sz="2500"/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MEF University / A202</a:t>
            </a:r>
            <a:endParaRPr sz="2000"/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November 3, 2022</a:t>
            </a:r>
            <a:endParaRPr sz="2000"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74063" y="530425"/>
            <a:ext cx="3395877" cy="1410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3"/>
          <p:cNvPicPr preferRelativeResize="0"/>
          <p:nvPr/>
        </p:nvPicPr>
        <p:blipFill rotWithShape="1">
          <a:blip r:embed="rId4">
            <a:alphaModFix/>
          </a:blip>
          <a:srcRect b="14951" l="0" r="0" t="0"/>
          <a:stretch/>
        </p:blipFill>
        <p:spPr>
          <a:xfrm>
            <a:off x="8114950" y="4519550"/>
            <a:ext cx="1095975" cy="53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90008" y="4476462"/>
            <a:ext cx="647117" cy="623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8500" y="4476450"/>
            <a:ext cx="1314446" cy="623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2"/>
          <p:cNvSpPr txBox="1"/>
          <p:nvPr>
            <p:ph type="title"/>
          </p:nvPr>
        </p:nvSpPr>
        <p:spPr>
          <a:xfrm>
            <a:off x="311700" y="142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b="1" lang="en">
                <a:solidFill>
                  <a:srgbClr val="26325A"/>
                </a:solidFill>
              </a:rPr>
              <a:t>Neural Networks</a:t>
            </a:r>
            <a:endParaRPr/>
          </a:p>
        </p:txBody>
      </p:sp>
      <p:pic>
        <p:nvPicPr>
          <p:cNvPr id="134" name="Google Shape;13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4528836"/>
            <a:ext cx="1715277" cy="5284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75375" y="4481100"/>
            <a:ext cx="1314446" cy="62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25903" y="1407425"/>
            <a:ext cx="4706400" cy="238190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2"/>
          <p:cNvSpPr txBox="1"/>
          <p:nvPr/>
        </p:nvSpPr>
        <p:spPr>
          <a:xfrm>
            <a:off x="470550" y="991975"/>
            <a:ext cx="3738900" cy="33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What is a neural network and artificial neural network?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It began with Warren </a:t>
            </a:r>
            <a:r>
              <a:rPr lang="en"/>
              <a:t>McCulloch</a:t>
            </a:r>
            <a:r>
              <a:rPr lang="en"/>
              <a:t> and Walter Pitts (1943). 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By the 1956, Marvin Minsky explained AI as a term at Dartmouth College.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ANNs contain an input layer,  hidden layer, and output layer, 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Weight and threshold on the connection. 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3"/>
          <p:cNvSpPr txBox="1"/>
          <p:nvPr>
            <p:ph type="title"/>
          </p:nvPr>
        </p:nvSpPr>
        <p:spPr>
          <a:xfrm>
            <a:off x="311700" y="142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b="1" lang="en">
                <a:solidFill>
                  <a:srgbClr val="26325A"/>
                </a:solidFill>
              </a:rPr>
              <a:t>Neural Networks</a:t>
            </a:r>
            <a:endParaRPr/>
          </a:p>
        </p:txBody>
      </p:sp>
      <p:pic>
        <p:nvPicPr>
          <p:cNvPr id="143" name="Google Shape;14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4528836"/>
            <a:ext cx="1715277" cy="5284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75375" y="4481100"/>
            <a:ext cx="1314446" cy="62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44075" y="1177775"/>
            <a:ext cx="5708274" cy="28889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3"/>
          <p:cNvPicPr preferRelativeResize="0"/>
          <p:nvPr/>
        </p:nvPicPr>
        <p:blipFill rotWithShape="1">
          <a:blip r:embed="rId6">
            <a:alphaModFix/>
          </a:blip>
          <a:srcRect b="10146" l="9592" r="13602" t="7290"/>
          <a:stretch/>
        </p:blipFill>
        <p:spPr>
          <a:xfrm>
            <a:off x="457825" y="771138"/>
            <a:ext cx="2686238" cy="370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4"/>
          <p:cNvSpPr txBox="1"/>
          <p:nvPr>
            <p:ph type="title"/>
          </p:nvPr>
        </p:nvSpPr>
        <p:spPr>
          <a:xfrm>
            <a:off x="311700" y="142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b="1" lang="en">
                <a:solidFill>
                  <a:srgbClr val="26325A"/>
                </a:solidFill>
              </a:rPr>
              <a:t>Neural Networks</a:t>
            </a:r>
            <a:endParaRPr/>
          </a:p>
        </p:txBody>
      </p:sp>
      <p:pic>
        <p:nvPicPr>
          <p:cNvPr id="152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4528836"/>
            <a:ext cx="1715277" cy="5284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75375" y="4481100"/>
            <a:ext cx="1314446" cy="62395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4"/>
          <p:cNvSpPr txBox="1"/>
          <p:nvPr/>
        </p:nvSpPr>
        <p:spPr>
          <a:xfrm>
            <a:off x="470550" y="991975"/>
            <a:ext cx="37389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Every node has input data, weights, a bias or threshold, and output.</a:t>
            </a:r>
            <a:endParaRPr/>
          </a:p>
        </p:txBody>
      </p:sp>
      <p:pic>
        <p:nvPicPr>
          <p:cNvPr id="155" name="Google Shape;155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09452" y="898325"/>
            <a:ext cx="4767898" cy="910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4"/>
          <p:cNvSpPr txBox="1"/>
          <p:nvPr/>
        </p:nvSpPr>
        <p:spPr>
          <a:xfrm>
            <a:off x="470550" y="2123625"/>
            <a:ext cx="37389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Node’s weight changes depend on cost function. </a:t>
            </a:r>
            <a:endParaRPr/>
          </a:p>
        </p:txBody>
      </p:sp>
      <p:pic>
        <p:nvPicPr>
          <p:cNvPr id="157" name="Google Shape;157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45850" y="1808925"/>
            <a:ext cx="4578224" cy="1093880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4"/>
          <p:cNvSpPr txBox="1"/>
          <p:nvPr/>
        </p:nvSpPr>
        <p:spPr>
          <a:xfrm>
            <a:off x="4723950" y="2724350"/>
            <a:ext cx="37389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F8FAD"/>
              </a:buClr>
              <a:buSzPts val="1200"/>
              <a:buChar char="-"/>
            </a:pPr>
            <a:r>
              <a:rPr b="1" i="1" lang="en" sz="1200">
                <a:solidFill>
                  <a:srgbClr val="7F8FAD"/>
                </a:solidFill>
              </a:rPr>
              <a:t>i represents the index of the sample</a:t>
            </a:r>
            <a:endParaRPr b="1" i="1" sz="1200">
              <a:solidFill>
                <a:srgbClr val="7F8FAD"/>
              </a:solidFill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F8FAD"/>
              </a:buClr>
              <a:buSzPts val="1200"/>
              <a:buChar char="-"/>
            </a:pPr>
            <a:r>
              <a:rPr b="1" i="1" lang="en" sz="1200">
                <a:solidFill>
                  <a:srgbClr val="7F8FAD"/>
                </a:solidFill>
              </a:rPr>
              <a:t>Y-hat is the predicted one</a:t>
            </a:r>
            <a:endParaRPr b="1" i="1" sz="1200">
              <a:solidFill>
                <a:srgbClr val="7F8FAD"/>
              </a:solidFill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F8FAD"/>
              </a:buClr>
              <a:buSzPts val="1200"/>
              <a:buChar char="-"/>
            </a:pPr>
            <a:r>
              <a:rPr b="1" i="1" lang="en" sz="1200">
                <a:solidFill>
                  <a:srgbClr val="7F8FAD"/>
                </a:solidFill>
              </a:rPr>
              <a:t>Y is the actual value</a:t>
            </a:r>
            <a:endParaRPr b="1" i="1" sz="1200">
              <a:solidFill>
                <a:srgbClr val="7F8FAD"/>
              </a:solidFill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F8FAD"/>
              </a:buClr>
              <a:buSzPts val="1200"/>
              <a:buChar char="-"/>
            </a:pPr>
            <a:r>
              <a:rPr b="1" i="1" lang="en" sz="1200">
                <a:solidFill>
                  <a:srgbClr val="7F8FAD"/>
                </a:solidFill>
              </a:rPr>
              <a:t>M is the number of samples</a:t>
            </a:r>
            <a:r>
              <a:rPr b="1" i="1" lang="en" sz="1200">
                <a:solidFill>
                  <a:srgbClr val="7F8FAD"/>
                </a:solidFill>
              </a:rPr>
              <a:t> </a:t>
            </a:r>
            <a:endParaRPr b="1" i="1" sz="1200">
              <a:solidFill>
                <a:srgbClr val="7F8FAD"/>
              </a:solidFill>
            </a:endParaRPr>
          </a:p>
        </p:txBody>
      </p:sp>
      <p:pic>
        <p:nvPicPr>
          <p:cNvPr id="159" name="Google Shape;159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330925" y="2660949"/>
            <a:ext cx="2325352" cy="2396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5"/>
          <p:cNvSpPr txBox="1"/>
          <p:nvPr>
            <p:ph type="title"/>
          </p:nvPr>
        </p:nvSpPr>
        <p:spPr>
          <a:xfrm>
            <a:off x="311700" y="142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b="1" lang="en">
                <a:solidFill>
                  <a:srgbClr val="26325A"/>
                </a:solidFill>
              </a:rPr>
              <a:t>Neural Networks</a:t>
            </a:r>
            <a:endParaRPr/>
          </a:p>
        </p:txBody>
      </p:sp>
      <p:pic>
        <p:nvPicPr>
          <p:cNvPr id="165" name="Google Shape;16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4528836"/>
            <a:ext cx="1715277" cy="5284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75375" y="4481100"/>
            <a:ext cx="1314446" cy="62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08625" y="715650"/>
            <a:ext cx="4126749" cy="4252800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5"/>
          <p:cNvSpPr txBox="1"/>
          <p:nvPr/>
        </p:nvSpPr>
        <p:spPr>
          <a:xfrm>
            <a:off x="483275" y="966550"/>
            <a:ext cx="2025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Minimize the loss.</a:t>
            </a:r>
            <a:endParaRPr/>
          </a:p>
        </p:txBody>
      </p:sp>
      <p:sp>
        <p:nvSpPr>
          <p:cNvPr id="169" name="Google Shape;169;p25"/>
          <p:cNvSpPr txBox="1"/>
          <p:nvPr/>
        </p:nvSpPr>
        <p:spPr>
          <a:xfrm>
            <a:off x="6635375" y="1582150"/>
            <a:ext cx="202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Update weights.</a:t>
            </a:r>
            <a:endParaRPr/>
          </a:p>
        </p:txBody>
      </p:sp>
      <p:sp>
        <p:nvSpPr>
          <p:cNvPr id="170" name="Google Shape;170;p25"/>
          <p:cNvSpPr txBox="1"/>
          <p:nvPr/>
        </p:nvSpPr>
        <p:spPr>
          <a:xfrm>
            <a:off x="483275" y="2422138"/>
            <a:ext cx="2025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Calculate the loss.</a:t>
            </a:r>
            <a:endParaRPr/>
          </a:p>
        </p:txBody>
      </p:sp>
      <p:sp>
        <p:nvSpPr>
          <p:cNvPr id="171" name="Google Shape;171;p25"/>
          <p:cNvSpPr txBox="1"/>
          <p:nvPr/>
        </p:nvSpPr>
        <p:spPr>
          <a:xfrm>
            <a:off x="6635375" y="3031625"/>
            <a:ext cx="202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Update weights.</a:t>
            </a:r>
            <a:endParaRPr/>
          </a:p>
        </p:txBody>
      </p:sp>
      <p:sp>
        <p:nvSpPr>
          <p:cNvPr id="172" name="Google Shape;172;p25"/>
          <p:cNvSpPr txBox="1"/>
          <p:nvPr/>
        </p:nvSpPr>
        <p:spPr>
          <a:xfrm>
            <a:off x="483275" y="3921650"/>
            <a:ext cx="202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lang="en"/>
              <a:t>End it WHEN?</a:t>
            </a:r>
            <a:endParaRPr b="1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6"/>
          <p:cNvSpPr txBox="1"/>
          <p:nvPr>
            <p:ph type="title"/>
          </p:nvPr>
        </p:nvSpPr>
        <p:spPr>
          <a:xfrm>
            <a:off x="311700" y="142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b="1" lang="en">
                <a:solidFill>
                  <a:srgbClr val="26325A"/>
                </a:solidFill>
              </a:rPr>
              <a:t>Neural Networks</a:t>
            </a:r>
            <a:endParaRPr/>
          </a:p>
        </p:txBody>
      </p:sp>
      <p:pic>
        <p:nvPicPr>
          <p:cNvPr id="178" name="Google Shape;17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4528836"/>
            <a:ext cx="1715277" cy="5284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75375" y="4481100"/>
            <a:ext cx="1314446" cy="62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54650" y="774850"/>
            <a:ext cx="6634707" cy="35937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7"/>
          <p:cNvSpPr txBox="1"/>
          <p:nvPr>
            <p:ph type="title"/>
          </p:nvPr>
        </p:nvSpPr>
        <p:spPr>
          <a:xfrm>
            <a:off x="311700" y="142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b="1" lang="en">
                <a:solidFill>
                  <a:srgbClr val="26325A"/>
                </a:solidFill>
              </a:rPr>
              <a:t>Neural Networks</a:t>
            </a:r>
            <a:endParaRPr/>
          </a:p>
        </p:txBody>
      </p:sp>
      <p:pic>
        <p:nvPicPr>
          <p:cNvPr id="186" name="Google Shape;18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4528836"/>
            <a:ext cx="1715277" cy="5284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75375" y="4481100"/>
            <a:ext cx="1314446" cy="62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6174" y="813438"/>
            <a:ext cx="4520074" cy="361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72000" y="1231288"/>
            <a:ext cx="4271550" cy="278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8"/>
          <p:cNvSpPr txBox="1"/>
          <p:nvPr>
            <p:ph type="title"/>
          </p:nvPr>
        </p:nvSpPr>
        <p:spPr>
          <a:xfrm>
            <a:off x="311700" y="142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b="1" lang="en">
                <a:solidFill>
                  <a:srgbClr val="26325A"/>
                </a:solidFill>
              </a:rPr>
              <a:t>Neural Networks</a:t>
            </a:r>
            <a:endParaRPr/>
          </a:p>
        </p:txBody>
      </p:sp>
      <p:pic>
        <p:nvPicPr>
          <p:cNvPr id="195" name="Google Shape;19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4528836"/>
            <a:ext cx="1715277" cy="5284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75375" y="4481100"/>
            <a:ext cx="1314446" cy="62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52575" y="760000"/>
            <a:ext cx="4397201" cy="4154299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28"/>
          <p:cNvSpPr txBox="1"/>
          <p:nvPr/>
        </p:nvSpPr>
        <p:spPr>
          <a:xfrm>
            <a:off x="311700" y="1668975"/>
            <a:ext cx="3067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AA84F"/>
                </a:solidFill>
              </a:rPr>
              <a:t>Accuracy:</a:t>
            </a:r>
            <a:endParaRPr sz="1800">
              <a:solidFill>
                <a:srgbClr val="6AA84F"/>
              </a:solidFill>
            </a:endParaRPr>
          </a:p>
        </p:txBody>
      </p:sp>
      <p:sp>
        <p:nvSpPr>
          <p:cNvPr id="199" name="Google Shape;199;p28"/>
          <p:cNvSpPr txBox="1"/>
          <p:nvPr/>
        </p:nvSpPr>
        <p:spPr>
          <a:xfrm>
            <a:off x="6798875" y="1898300"/>
            <a:ext cx="21096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800">
                <a:solidFill>
                  <a:schemeClr val="dk2"/>
                </a:solidFill>
              </a:rPr>
              <a:t>M. M. Tunali, A. Yildiz and T. Çakar, "Steel Surface Defect Classification Via Deep Learning," 2022 7th International Conference on Computer Science and Engineering (UBMK), 2022, pp. 485-489, doi: 10.1109/UBMK55850.2022.9919470.</a:t>
            </a:r>
            <a:endParaRPr i="1" sz="800">
              <a:solidFill>
                <a:schemeClr val="dk2"/>
              </a:solidFill>
            </a:endParaRPr>
          </a:p>
        </p:txBody>
      </p:sp>
      <p:sp>
        <p:nvSpPr>
          <p:cNvPr id="200" name="Google Shape;200;p28"/>
          <p:cNvSpPr txBox="1"/>
          <p:nvPr/>
        </p:nvSpPr>
        <p:spPr>
          <a:xfrm>
            <a:off x="311700" y="3491525"/>
            <a:ext cx="3067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AA84F"/>
                </a:solidFill>
              </a:rPr>
              <a:t>Loss</a:t>
            </a:r>
            <a:endParaRPr sz="1800">
              <a:solidFill>
                <a:srgbClr val="6AA84F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9"/>
          <p:cNvSpPr txBox="1"/>
          <p:nvPr>
            <p:ph type="title"/>
          </p:nvPr>
        </p:nvSpPr>
        <p:spPr>
          <a:xfrm>
            <a:off x="311700" y="142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b="1" lang="en">
                <a:solidFill>
                  <a:srgbClr val="26325A"/>
                </a:solidFill>
              </a:rPr>
              <a:t>Neural Networks</a:t>
            </a:r>
            <a:endParaRPr/>
          </a:p>
        </p:txBody>
      </p:sp>
      <p:pic>
        <p:nvPicPr>
          <p:cNvPr id="206" name="Google Shape;20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4528836"/>
            <a:ext cx="1715277" cy="52848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75375" y="4481100"/>
            <a:ext cx="1314446" cy="62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22025" y="715650"/>
            <a:ext cx="4126749" cy="4252800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29"/>
          <p:cNvSpPr txBox="1"/>
          <p:nvPr/>
        </p:nvSpPr>
        <p:spPr>
          <a:xfrm>
            <a:off x="521425" y="941100"/>
            <a:ext cx="33192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Hyper-parameters: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lang="en"/>
              <a:t>Learning Rate</a:t>
            </a:r>
            <a:endParaRPr b="1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Optimizer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Epoch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Activation Functions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Dropout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Number of neurons</a:t>
            </a:r>
            <a:endParaRPr/>
          </a:p>
        </p:txBody>
      </p:sp>
      <p:pic>
        <p:nvPicPr>
          <p:cNvPr id="210" name="Google Shape;210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30466" y="3280800"/>
            <a:ext cx="2341534" cy="157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0"/>
          <p:cNvSpPr txBox="1"/>
          <p:nvPr>
            <p:ph type="title"/>
          </p:nvPr>
        </p:nvSpPr>
        <p:spPr>
          <a:xfrm>
            <a:off x="311700" y="142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b="1" lang="en">
                <a:solidFill>
                  <a:srgbClr val="26325A"/>
                </a:solidFill>
              </a:rPr>
              <a:t>Neural Networks</a:t>
            </a:r>
            <a:endParaRPr/>
          </a:p>
        </p:txBody>
      </p:sp>
      <p:pic>
        <p:nvPicPr>
          <p:cNvPr id="216" name="Google Shape;21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4528836"/>
            <a:ext cx="1715277" cy="52848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75375" y="4481100"/>
            <a:ext cx="1314446" cy="62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57827" y="510225"/>
            <a:ext cx="5325606" cy="4123050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30"/>
          <p:cNvSpPr txBox="1"/>
          <p:nvPr/>
        </p:nvSpPr>
        <p:spPr>
          <a:xfrm>
            <a:off x="521425" y="941100"/>
            <a:ext cx="33192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Hyper-parameters: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lang="en"/>
              <a:t>Learning Rate</a:t>
            </a:r>
            <a:endParaRPr b="1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lang="en"/>
              <a:t>Optimizer</a:t>
            </a:r>
            <a:endParaRPr b="1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Epoch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Activation Functions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Dropout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Number of neurons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1"/>
          <p:cNvSpPr txBox="1"/>
          <p:nvPr>
            <p:ph type="title"/>
          </p:nvPr>
        </p:nvSpPr>
        <p:spPr>
          <a:xfrm>
            <a:off x="311700" y="142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b="1" lang="en">
                <a:solidFill>
                  <a:srgbClr val="26325A"/>
                </a:solidFill>
              </a:rPr>
              <a:t>Neural Networks</a:t>
            </a:r>
            <a:endParaRPr/>
          </a:p>
        </p:txBody>
      </p:sp>
      <p:pic>
        <p:nvPicPr>
          <p:cNvPr id="225" name="Google Shape;22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4528836"/>
            <a:ext cx="1715277" cy="52848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75375" y="4481100"/>
            <a:ext cx="1314446" cy="623950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31"/>
          <p:cNvSpPr txBox="1"/>
          <p:nvPr/>
        </p:nvSpPr>
        <p:spPr>
          <a:xfrm>
            <a:off x="521425" y="941100"/>
            <a:ext cx="33192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Hyper-parameters: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lang="en"/>
              <a:t>Learning Rate</a:t>
            </a:r>
            <a:endParaRPr b="1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lang="en"/>
              <a:t>Optimizer</a:t>
            </a:r>
            <a:endParaRPr b="1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lang="en"/>
              <a:t>Epoch</a:t>
            </a:r>
            <a:endParaRPr b="1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Activation Functions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Dropout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Number of neurons</a:t>
            </a:r>
            <a:endParaRPr/>
          </a:p>
        </p:txBody>
      </p:sp>
      <p:pic>
        <p:nvPicPr>
          <p:cNvPr id="228" name="Google Shape;228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29950" y="1238025"/>
            <a:ext cx="5318125" cy="266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26325A"/>
                </a:solidFill>
              </a:rPr>
              <a:t>Contents</a:t>
            </a:r>
            <a:endParaRPr b="1">
              <a:solidFill>
                <a:srgbClr val="26325A"/>
              </a:solidFill>
            </a:endParaRPr>
          </a:p>
        </p:txBody>
      </p:sp>
      <p:sp>
        <p:nvSpPr>
          <p:cNvPr id="65" name="Google Shape;65;p14"/>
          <p:cNvSpPr txBox="1"/>
          <p:nvPr>
            <p:ph idx="1" type="body"/>
          </p:nvPr>
        </p:nvSpPr>
        <p:spPr>
          <a:xfrm>
            <a:off x="311700" y="10177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How are models trained?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Neural Networks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Convolutional Neural Networks (CNN)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Tensors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Datasets &amp; DataLoaders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Transforms 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Building the Model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Optimizing Model Parameters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Model Deployment</a:t>
            </a:r>
            <a:endParaRPr sz="1400"/>
          </a:p>
        </p:txBody>
      </p:sp>
      <p:pic>
        <p:nvPicPr>
          <p:cNvPr id="66" name="Google Shape;6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4528836"/>
            <a:ext cx="1715277" cy="528489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75375" y="4481100"/>
            <a:ext cx="1314446" cy="623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2"/>
          <p:cNvSpPr txBox="1"/>
          <p:nvPr>
            <p:ph type="title"/>
          </p:nvPr>
        </p:nvSpPr>
        <p:spPr>
          <a:xfrm>
            <a:off x="311700" y="142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b="1" lang="en">
                <a:solidFill>
                  <a:srgbClr val="26325A"/>
                </a:solidFill>
              </a:rPr>
              <a:t>Neural Networks</a:t>
            </a:r>
            <a:endParaRPr/>
          </a:p>
        </p:txBody>
      </p:sp>
      <p:pic>
        <p:nvPicPr>
          <p:cNvPr id="234" name="Google Shape;23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4528836"/>
            <a:ext cx="1715277" cy="52848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75375" y="4481100"/>
            <a:ext cx="1314446" cy="623950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32"/>
          <p:cNvSpPr txBox="1"/>
          <p:nvPr/>
        </p:nvSpPr>
        <p:spPr>
          <a:xfrm>
            <a:off x="521425" y="941100"/>
            <a:ext cx="33192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Hyper-parameters: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lang="en"/>
              <a:t>Learning Rate</a:t>
            </a:r>
            <a:endParaRPr b="1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lang="en"/>
              <a:t>Optimizer</a:t>
            </a:r>
            <a:endParaRPr b="1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lang="en"/>
              <a:t>Epoch</a:t>
            </a:r>
            <a:endParaRPr b="1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lang="en"/>
              <a:t>Activation Functions</a:t>
            </a:r>
            <a:endParaRPr b="1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Dropout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Number of neurons</a:t>
            </a:r>
            <a:endParaRPr/>
          </a:p>
        </p:txBody>
      </p:sp>
      <p:pic>
        <p:nvPicPr>
          <p:cNvPr id="237" name="Google Shape;237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73225" y="1184701"/>
            <a:ext cx="5532826" cy="27740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3"/>
          <p:cNvSpPr txBox="1"/>
          <p:nvPr>
            <p:ph type="title"/>
          </p:nvPr>
        </p:nvSpPr>
        <p:spPr>
          <a:xfrm>
            <a:off x="311700" y="142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b="1" lang="en">
                <a:solidFill>
                  <a:srgbClr val="26325A"/>
                </a:solidFill>
              </a:rPr>
              <a:t>Convolution Neural Networks</a:t>
            </a:r>
            <a:endParaRPr/>
          </a:p>
        </p:txBody>
      </p:sp>
      <p:pic>
        <p:nvPicPr>
          <p:cNvPr id="243" name="Google Shape;24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4528836"/>
            <a:ext cx="1715277" cy="52848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75375" y="4481100"/>
            <a:ext cx="1314446" cy="62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36063" y="841425"/>
            <a:ext cx="6471866" cy="346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4"/>
          <p:cNvSpPr txBox="1"/>
          <p:nvPr>
            <p:ph type="title"/>
          </p:nvPr>
        </p:nvSpPr>
        <p:spPr>
          <a:xfrm>
            <a:off x="311700" y="142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b="1" lang="en">
                <a:solidFill>
                  <a:srgbClr val="26325A"/>
                </a:solidFill>
              </a:rPr>
              <a:t>Convolution Neural Networks</a:t>
            </a:r>
            <a:endParaRPr/>
          </a:p>
        </p:txBody>
      </p:sp>
      <p:pic>
        <p:nvPicPr>
          <p:cNvPr id="251" name="Google Shape;25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4528836"/>
            <a:ext cx="1715277" cy="52848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75375" y="4481100"/>
            <a:ext cx="1314446" cy="62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868050"/>
            <a:ext cx="4824031" cy="3508386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34"/>
          <p:cNvSpPr txBox="1"/>
          <p:nvPr/>
        </p:nvSpPr>
        <p:spPr>
          <a:xfrm>
            <a:off x="5486400" y="868050"/>
            <a:ext cx="33459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An image may  contains: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RED, GREEN, BLUE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GRAY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HSV (hue, saturation, value)</a:t>
            </a:r>
            <a:endParaRPr/>
          </a:p>
        </p:txBody>
      </p:sp>
      <p:pic>
        <p:nvPicPr>
          <p:cNvPr id="255" name="Google Shape;255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73931" y="2067150"/>
            <a:ext cx="3097852" cy="226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5"/>
          <p:cNvSpPr txBox="1"/>
          <p:nvPr>
            <p:ph type="title"/>
          </p:nvPr>
        </p:nvSpPr>
        <p:spPr>
          <a:xfrm>
            <a:off x="311700" y="142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b="1" lang="en">
                <a:solidFill>
                  <a:srgbClr val="26325A"/>
                </a:solidFill>
              </a:rPr>
              <a:t>Convolution Neural Networks</a:t>
            </a:r>
            <a:endParaRPr/>
          </a:p>
        </p:txBody>
      </p:sp>
      <p:pic>
        <p:nvPicPr>
          <p:cNvPr id="261" name="Google Shape;26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4528836"/>
            <a:ext cx="1715277" cy="52848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75375" y="4481100"/>
            <a:ext cx="1314446" cy="62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891913"/>
            <a:ext cx="3587813" cy="346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11788" y="868050"/>
            <a:ext cx="4013256" cy="3460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6"/>
          <p:cNvSpPr txBox="1"/>
          <p:nvPr>
            <p:ph type="title"/>
          </p:nvPr>
        </p:nvSpPr>
        <p:spPr>
          <a:xfrm>
            <a:off x="311700" y="142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b="1" lang="en">
                <a:solidFill>
                  <a:srgbClr val="26325A"/>
                </a:solidFill>
              </a:rPr>
              <a:t>Convolution Neural Networks</a:t>
            </a:r>
            <a:endParaRPr/>
          </a:p>
        </p:txBody>
      </p:sp>
      <p:pic>
        <p:nvPicPr>
          <p:cNvPr id="270" name="Google Shape;27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4528836"/>
            <a:ext cx="1715277" cy="52848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75375" y="4481100"/>
            <a:ext cx="1314446" cy="62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0" y="1023338"/>
            <a:ext cx="4204351" cy="30968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1700" y="1255238"/>
            <a:ext cx="4204350" cy="26330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7"/>
          <p:cNvSpPr txBox="1"/>
          <p:nvPr>
            <p:ph type="title"/>
          </p:nvPr>
        </p:nvSpPr>
        <p:spPr>
          <a:xfrm>
            <a:off x="311700" y="142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b="1" lang="en">
                <a:solidFill>
                  <a:srgbClr val="26325A"/>
                </a:solidFill>
              </a:rPr>
              <a:t>Convolution Neural Networks</a:t>
            </a:r>
            <a:endParaRPr/>
          </a:p>
        </p:txBody>
      </p:sp>
      <p:pic>
        <p:nvPicPr>
          <p:cNvPr id="279" name="Google Shape;27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4528836"/>
            <a:ext cx="1715277" cy="52848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75375" y="4481100"/>
            <a:ext cx="1314446" cy="62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57638" y="868050"/>
            <a:ext cx="6028731" cy="35083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8"/>
          <p:cNvSpPr txBox="1"/>
          <p:nvPr>
            <p:ph type="title"/>
          </p:nvPr>
        </p:nvSpPr>
        <p:spPr>
          <a:xfrm>
            <a:off x="311700" y="142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b="1" lang="en">
                <a:solidFill>
                  <a:srgbClr val="26325A"/>
                </a:solidFill>
              </a:rPr>
              <a:t>Coding Time!</a:t>
            </a:r>
            <a:endParaRPr/>
          </a:p>
        </p:txBody>
      </p:sp>
      <p:pic>
        <p:nvPicPr>
          <p:cNvPr id="287" name="Google Shape;28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4528836"/>
            <a:ext cx="1715277" cy="52848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75375" y="4481100"/>
            <a:ext cx="1314446" cy="623950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38"/>
          <p:cNvSpPr txBox="1"/>
          <p:nvPr/>
        </p:nvSpPr>
        <p:spPr>
          <a:xfrm>
            <a:off x="4789875" y="1334100"/>
            <a:ext cx="3000000" cy="23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Tensors</a:t>
            </a:r>
            <a:endParaRPr>
              <a:solidFill>
                <a:schemeClr val="dk2"/>
              </a:solidFill>
            </a:endParaRPr>
          </a:p>
          <a:p>
            <a:pPr indent="0" lvl="0" marL="0" rtl="0" algn="ctr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Datasets &amp; DataLoaders</a:t>
            </a:r>
            <a:endParaRPr>
              <a:solidFill>
                <a:schemeClr val="dk2"/>
              </a:solidFill>
            </a:endParaRPr>
          </a:p>
          <a:p>
            <a:pPr indent="0" lvl="0" marL="0" rtl="0" algn="ctr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Transforms </a:t>
            </a:r>
            <a:endParaRPr>
              <a:solidFill>
                <a:schemeClr val="dk2"/>
              </a:solidFill>
            </a:endParaRPr>
          </a:p>
          <a:p>
            <a:pPr indent="0" lvl="0" marL="0" rtl="0" algn="ctr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Building the Model</a:t>
            </a:r>
            <a:endParaRPr>
              <a:solidFill>
                <a:schemeClr val="dk2"/>
              </a:solidFill>
            </a:endParaRPr>
          </a:p>
          <a:p>
            <a:pPr indent="0" lvl="0" marL="0" rtl="0" algn="ctr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2"/>
                </a:solidFill>
              </a:rPr>
              <a:t>Optimizing Model Parameters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90" name="Google Shape;290;p38"/>
          <p:cNvSpPr txBox="1"/>
          <p:nvPr/>
        </p:nvSpPr>
        <p:spPr>
          <a:xfrm>
            <a:off x="498400" y="2157600"/>
            <a:ext cx="41379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>
                <a:solidFill>
                  <a:srgbClr val="6AA84F"/>
                </a:solidFill>
              </a:rPr>
              <a:t>Let’s code and learn:</a:t>
            </a:r>
            <a:endParaRPr sz="3100">
              <a:solidFill>
                <a:srgbClr val="6AA84F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9"/>
          <p:cNvSpPr txBox="1"/>
          <p:nvPr>
            <p:ph type="title"/>
          </p:nvPr>
        </p:nvSpPr>
        <p:spPr>
          <a:xfrm>
            <a:off x="311700" y="142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b="1" lang="en">
                <a:solidFill>
                  <a:srgbClr val="26325A"/>
                </a:solidFill>
              </a:rPr>
              <a:t>Model Deployment</a:t>
            </a:r>
            <a:endParaRPr/>
          </a:p>
        </p:txBody>
      </p:sp>
      <p:pic>
        <p:nvPicPr>
          <p:cNvPr id="296" name="Google Shape;29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4528836"/>
            <a:ext cx="1715277" cy="52848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75375" y="4481100"/>
            <a:ext cx="1314446" cy="62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88702" y="715650"/>
            <a:ext cx="5343601" cy="4005091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39"/>
          <p:cNvSpPr txBox="1"/>
          <p:nvPr/>
        </p:nvSpPr>
        <p:spPr>
          <a:xfrm>
            <a:off x="474175" y="884050"/>
            <a:ext cx="3014400" cy="33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How to deploy trained model?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Inference the model on Cloud or </a:t>
            </a:r>
            <a:r>
              <a:rPr lang="en"/>
              <a:t>Embedded</a:t>
            </a:r>
            <a:r>
              <a:rPr lang="en"/>
              <a:t> Systems.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How to monitor its performance?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CI/CD Pipelines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Docker, Docker-Compose and Kubernetes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Amazon Web Services (AWS) 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Google Cloud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0"/>
          <p:cNvSpPr txBox="1"/>
          <p:nvPr>
            <p:ph type="title"/>
          </p:nvPr>
        </p:nvSpPr>
        <p:spPr>
          <a:xfrm>
            <a:off x="311700" y="142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b="1" lang="en">
                <a:solidFill>
                  <a:srgbClr val="26325A"/>
                </a:solidFill>
              </a:rPr>
              <a:t>Model Deployment</a:t>
            </a:r>
            <a:endParaRPr/>
          </a:p>
        </p:txBody>
      </p:sp>
      <p:pic>
        <p:nvPicPr>
          <p:cNvPr id="305" name="Google Shape;30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4528836"/>
            <a:ext cx="1715277" cy="52848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75375" y="4481100"/>
            <a:ext cx="1314446" cy="623950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40"/>
          <p:cNvSpPr txBox="1"/>
          <p:nvPr/>
        </p:nvSpPr>
        <p:spPr>
          <a:xfrm>
            <a:off x="474175" y="884050"/>
            <a:ext cx="30144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Inference the model on Cloud or </a:t>
            </a:r>
            <a:r>
              <a:rPr lang="en"/>
              <a:t>embedded</a:t>
            </a:r>
            <a:r>
              <a:rPr lang="en"/>
              <a:t> platforms. </a:t>
            </a:r>
            <a:endParaRPr/>
          </a:p>
        </p:txBody>
      </p:sp>
      <p:pic>
        <p:nvPicPr>
          <p:cNvPr id="308" name="Google Shape;308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40600" y="756738"/>
            <a:ext cx="4991700" cy="2620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0484" y="1775750"/>
            <a:ext cx="1377702" cy="72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4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695559" y="1562338"/>
            <a:ext cx="1793016" cy="100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4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11712" y="2537161"/>
            <a:ext cx="1489574" cy="93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4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769124" y="2442775"/>
            <a:ext cx="1936524" cy="1630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1"/>
          <p:cNvSpPr txBox="1"/>
          <p:nvPr>
            <p:ph type="title"/>
          </p:nvPr>
        </p:nvSpPr>
        <p:spPr>
          <a:xfrm>
            <a:off x="311700" y="142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b="1" lang="en">
                <a:solidFill>
                  <a:srgbClr val="26325A"/>
                </a:solidFill>
              </a:rPr>
              <a:t>Model Deployment</a:t>
            </a:r>
            <a:endParaRPr/>
          </a:p>
        </p:txBody>
      </p:sp>
      <p:pic>
        <p:nvPicPr>
          <p:cNvPr id="318" name="Google Shape;318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4528836"/>
            <a:ext cx="1715277" cy="52848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75375" y="4481100"/>
            <a:ext cx="1314446" cy="623950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41"/>
          <p:cNvSpPr txBox="1"/>
          <p:nvPr/>
        </p:nvSpPr>
        <p:spPr>
          <a:xfrm>
            <a:off x="474175" y="884050"/>
            <a:ext cx="30144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How to monitor the </a:t>
            </a:r>
            <a:r>
              <a:rPr lang="en"/>
              <a:t>performance</a:t>
            </a:r>
            <a:r>
              <a:rPr lang="en"/>
              <a:t>?</a:t>
            </a:r>
            <a:endParaRPr/>
          </a:p>
        </p:txBody>
      </p:sp>
      <p:pic>
        <p:nvPicPr>
          <p:cNvPr id="321" name="Google Shape;321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10050" y="986267"/>
            <a:ext cx="4833950" cy="3028908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6825" y="1775750"/>
            <a:ext cx="4272275" cy="211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/>
          <p:nvPr>
            <p:ph type="title"/>
          </p:nvPr>
        </p:nvSpPr>
        <p:spPr>
          <a:xfrm>
            <a:off x="311700" y="142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b="1" lang="en">
                <a:solidFill>
                  <a:srgbClr val="26325A"/>
                </a:solidFill>
              </a:rPr>
              <a:t>How Are Models Trained?</a:t>
            </a:r>
            <a:endParaRPr/>
          </a:p>
        </p:txBody>
      </p:sp>
      <p:pic>
        <p:nvPicPr>
          <p:cNvPr id="73" name="Google Shape;7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5851" y="689025"/>
            <a:ext cx="7172286" cy="376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4528836"/>
            <a:ext cx="1715277" cy="528489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75375" y="4481100"/>
            <a:ext cx="1314446" cy="623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42"/>
          <p:cNvSpPr txBox="1"/>
          <p:nvPr>
            <p:ph type="title"/>
          </p:nvPr>
        </p:nvSpPr>
        <p:spPr>
          <a:xfrm>
            <a:off x="311700" y="142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b="1" lang="en">
                <a:solidFill>
                  <a:srgbClr val="26325A"/>
                </a:solidFill>
              </a:rPr>
              <a:t>Model Deployment</a:t>
            </a:r>
            <a:endParaRPr/>
          </a:p>
        </p:txBody>
      </p:sp>
      <p:pic>
        <p:nvPicPr>
          <p:cNvPr id="328" name="Google Shape;328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4528836"/>
            <a:ext cx="1715277" cy="52848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75375" y="4481100"/>
            <a:ext cx="1314446" cy="62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0925" y="1125725"/>
            <a:ext cx="8342139" cy="289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3"/>
          <p:cNvSpPr txBox="1"/>
          <p:nvPr>
            <p:ph type="title"/>
          </p:nvPr>
        </p:nvSpPr>
        <p:spPr>
          <a:xfrm>
            <a:off x="311700" y="142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b="1" lang="en">
                <a:solidFill>
                  <a:srgbClr val="26325A"/>
                </a:solidFill>
              </a:rPr>
              <a:t>Model Deployment</a:t>
            </a:r>
            <a:endParaRPr/>
          </a:p>
        </p:txBody>
      </p:sp>
      <p:pic>
        <p:nvPicPr>
          <p:cNvPr id="336" name="Google Shape;336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4528836"/>
            <a:ext cx="1715277" cy="52848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75375" y="4481100"/>
            <a:ext cx="1314446" cy="62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1" y="850525"/>
            <a:ext cx="3160075" cy="316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22400" y="1028863"/>
            <a:ext cx="5367423" cy="28034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44"/>
          <p:cNvSpPr txBox="1"/>
          <p:nvPr>
            <p:ph type="title"/>
          </p:nvPr>
        </p:nvSpPr>
        <p:spPr>
          <a:xfrm>
            <a:off x="311700" y="142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b="1" lang="en">
                <a:solidFill>
                  <a:srgbClr val="26325A"/>
                </a:solidFill>
              </a:rPr>
              <a:t>Model Deployment</a:t>
            </a:r>
            <a:endParaRPr/>
          </a:p>
        </p:txBody>
      </p:sp>
      <p:pic>
        <p:nvPicPr>
          <p:cNvPr id="345" name="Google Shape;345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4528836"/>
            <a:ext cx="1715277" cy="52848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75375" y="4481100"/>
            <a:ext cx="1314446" cy="62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42013" y="868050"/>
            <a:ext cx="6859972" cy="35083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2" name="Google Shape;352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844174"/>
            <a:ext cx="3235125" cy="1617575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45"/>
          <p:cNvSpPr txBox="1"/>
          <p:nvPr>
            <p:ph type="title"/>
          </p:nvPr>
        </p:nvSpPr>
        <p:spPr>
          <a:xfrm>
            <a:off x="311700" y="142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b="1" lang="en">
                <a:solidFill>
                  <a:srgbClr val="26325A"/>
                </a:solidFill>
              </a:rPr>
              <a:t>Model Deployment</a:t>
            </a:r>
            <a:endParaRPr/>
          </a:p>
        </p:txBody>
      </p:sp>
      <p:pic>
        <p:nvPicPr>
          <p:cNvPr id="354" name="Google Shape;354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4528836"/>
            <a:ext cx="1715277" cy="52848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75375" y="4481100"/>
            <a:ext cx="1314446" cy="62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61650" y="817550"/>
            <a:ext cx="6128186" cy="35083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1" name="Google Shape;361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6625" y="1471038"/>
            <a:ext cx="3648024" cy="1824025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p46"/>
          <p:cNvSpPr txBox="1"/>
          <p:nvPr>
            <p:ph type="title"/>
          </p:nvPr>
        </p:nvSpPr>
        <p:spPr>
          <a:xfrm>
            <a:off x="311700" y="142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b="1" lang="en">
                <a:solidFill>
                  <a:srgbClr val="26325A"/>
                </a:solidFill>
              </a:rPr>
              <a:t>Model Deployment</a:t>
            </a:r>
            <a:endParaRPr/>
          </a:p>
        </p:txBody>
      </p:sp>
      <p:pic>
        <p:nvPicPr>
          <p:cNvPr id="363" name="Google Shape;363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4528836"/>
            <a:ext cx="1715277" cy="52848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75375" y="4481100"/>
            <a:ext cx="1314446" cy="62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18425" y="1142475"/>
            <a:ext cx="1865850" cy="3124225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46"/>
          <p:cNvSpPr txBox="1"/>
          <p:nvPr/>
        </p:nvSpPr>
        <p:spPr>
          <a:xfrm>
            <a:off x="3045000" y="1751988"/>
            <a:ext cx="30540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0"/>
              <a:t>VS</a:t>
            </a:r>
            <a:endParaRPr sz="70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47"/>
          <p:cNvSpPr txBox="1"/>
          <p:nvPr>
            <p:ph type="title"/>
          </p:nvPr>
        </p:nvSpPr>
        <p:spPr>
          <a:xfrm>
            <a:off x="3037050" y="1974450"/>
            <a:ext cx="3069900" cy="119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b="1" lang="en" sz="5020">
                <a:solidFill>
                  <a:srgbClr val="26325A"/>
                </a:solidFill>
              </a:rPr>
              <a:t>BONUS</a:t>
            </a:r>
            <a:endParaRPr sz="5020"/>
          </a:p>
        </p:txBody>
      </p:sp>
      <p:pic>
        <p:nvPicPr>
          <p:cNvPr id="372" name="Google Shape;372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4528836"/>
            <a:ext cx="1715277" cy="52848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75375" y="4481100"/>
            <a:ext cx="1314446" cy="623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48"/>
          <p:cNvSpPr txBox="1"/>
          <p:nvPr>
            <p:ph type="title"/>
          </p:nvPr>
        </p:nvSpPr>
        <p:spPr>
          <a:xfrm>
            <a:off x="311700" y="142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b="1" lang="en">
                <a:solidFill>
                  <a:srgbClr val="26325A"/>
                </a:solidFill>
              </a:rPr>
              <a:t>How to learn more about AI?</a:t>
            </a:r>
            <a:endParaRPr/>
          </a:p>
        </p:txBody>
      </p:sp>
      <p:pic>
        <p:nvPicPr>
          <p:cNvPr id="379" name="Google Shape;37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4528836"/>
            <a:ext cx="1715277" cy="52848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75375" y="4481100"/>
            <a:ext cx="1314446" cy="6239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1" name="Google Shape;381;p48"/>
          <p:cNvGrpSpPr/>
          <p:nvPr/>
        </p:nvGrpSpPr>
        <p:grpSpPr>
          <a:xfrm>
            <a:off x="642638" y="1003775"/>
            <a:ext cx="7858726" cy="3135951"/>
            <a:chOff x="731350" y="1003775"/>
            <a:chExt cx="7858726" cy="3135951"/>
          </a:xfrm>
        </p:grpSpPr>
        <p:pic>
          <p:nvPicPr>
            <p:cNvPr id="382" name="Google Shape;382;p4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31350" y="1003775"/>
              <a:ext cx="3135951" cy="31359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3" name="Google Shape;383;p4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828618" y="1003775"/>
              <a:ext cx="4761458" cy="31359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84" name="Google Shape;384;p48"/>
          <p:cNvSpPr txBox="1"/>
          <p:nvPr/>
        </p:nvSpPr>
        <p:spPr>
          <a:xfrm>
            <a:off x="3721000" y="4074650"/>
            <a:ext cx="2386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u="sng">
                <a:solidFill>
                  <a:schemeClr val="hlink"/>
                </a:solidFill>
                <a:hlinkClick r:id="rId7"/>
              </a:rPr>
              <a:t>https://www.coursera.org/specializations/machine-learning-introduction</a:t>
            </a:r>
            <a:endParaRPr sz="900"/>
          </a:p>
        </p:txBody>
      </p:sp>
      <p:sp>
        <p:nvSpPr>
          <p:cNvPr id="385" name="Google Shape;385;p48"/>
          <p:cNvSpPr txBox="1"/>
          <p:nvPr/>
        </p:nvSpPr>
        <p:spPr>
          <a:xfrm>
            <a:off x="6196025" y="4074650"/>
            <a:ext cx="2386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u="sng">
                <a:solidFill>
                  <a:schemeClr val="hlink"/>
                </a:solidFill>
                <a:hlinkClick r:id="rId8"/>
              </a:rPr>
              <a:t>https://www.coursera.org/specializations/deep-learning</a:t>
            </a:r>
            <a:endParaRPr sz="90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49"/>
          <p:cNvSpPr txBox="1"/>
          <p:nvPr>
            <p:ph type="title"/>
          </p:nvPr>
        </p:nvSpPr>
        <p:spPr>
          <a:xfrm>
            <a:off x="2642238" y="3139438"/>
            <a:ext cx="3859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b="1" lang="en">
                <a:solidFill>
                  <a:srgbClr val="26325A"/>
                </a:solidFill>
              </a:rPr>
              <a:t>Thank you for listening!</a:t>
            </a:r>
            <a:endParaRPr/>
          </a:p>
        </p:txBody>
      </p:sp>
      <p:pic>
        <p:nvPicPr>
          <p:cNvPr id="391" name="Google Shape;391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7214" y="1431364"/>
            <a:ext cx="3729524" cy="1549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49"/>
          <p:cNvPicPr preferRelativeResize="0"/>
          <p:nvPr/>
        </p:nvPicPr>
        <p:blipFill rotWithShape="1">
          <a:blip r:embed="rId4">
            <a:alphaModFix/>
          </a:blip>
          <a:srcRect b="14951" l="0" r="0" t="0"/>
          <a:stretch/>
        </p:blipFill>
        <p:spPr>
          <a:xfrm>
            <a:off x="8114950" y="4519550"/>
            <a:ext cx="1095975" cy="53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90008" y="4476462"/>
            <a:ext cx="647117" cy="623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/>
          <p:nvPr>
            <p:ph type="title"/>
          </p:nvPr>
        </p:nvSpPr>
        <p:spPr>
          <a:xfrm>
            <a:off x="311700" y="142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b="1" lang="en">
                <a:solidFill>
                  <a:srgbClr val="26325A"/>
                </a:solidFill>
              </a:rPr>
              <a:t>How Are Models Trained?</a:t>
            </a:r>
            <a:endParaRPr/>
          </a:p>
        </p:txBody>
      </p:sp>
      <p:pic>
        <p:nvPicPr>
          <p:cNvPr id="81" name="Google Shape;8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4528836"/>
            <a:ext cx="1715277" cy="528489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75375" y="4481100"/>
            <a:ext cx="1314446" cy="62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76625" y="1033667"/>
            <a:ext cx="5709999" cy="2997709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6"/>
          <p:cNvSpPr txBox="1"/>
          <p:nvPr/>
        </p:nvSpPr>
        <p:spPr>
          <a:xfrm>
            <a:off x="197225" y="891500"/>
            <a:ext cx="3179400" cy="31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➔"/>
            </a:pPr>
            <a:r>
              <a:rPr b="1" lang="en"/>
              <a:t>Supervised:</a:t>
            </a:r>
            <a:r>
              <a:rPr lang="en"/>
              <a:t> Labeled Data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➔"/>
            </a:pPr>
            <a:r>
              <a:rPr b="1" lang="en"/>
              <a:t>Semi-supervised: </a:t>
            </a:r>
            <a:r>
              <a:rPr lang="en"/>
              <a:t>Cluster + Labeled Data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➔"/>
            </a:pPr>
            <a:r>
              <a:rPr b="1" lang="en"/>
              <a:t>Unsupervised: </a:t>
            </a:r>
            <a:r>
              <a:rPr lang="en"/>
              <a:t>Unlabeled Data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➔"/>
            </a:pPr>
            <a:r>
              <a:rPr b="1" lang="en"/>
              <a:t>Reinforcement: </a:t>
            </a:r>
            <a:r>
              <a:rPr lang="en"/>
              <a:t>Award based system.</a:t>
            </a:r>
            <a:endParaRPr/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We are going to focus on </a:t>
            </a:r>
            <a:r>
              <a:rPr b="1" lang="en" sz="1900"/>
              <a:t>supervised learning.</a:t>
            </a:r>
            <a:endParaRPr b="1" sz="19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7"/>
          <p:cNvSpPr txBox="1"/>
          <p:nvPr>
            <p:ph type="title"/>
          </p:nvPr>
        </p:nvSpPr>
        <p:spPr>
          <a:xfrm>
            <a:off x="311700" y="142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b="1" lang="en">
                <a:solidFill>
                  <a:srgbClr val="26325A"/>
                </a:solidFill>
              </a:rPr>
              <a:t>How Are Models Trained?</a:t>
            </a:r>
            <a:endParaRPr/>
          </a:p>
        </p:txBody>
      </p:sp>
      <p:pic>
        <p:nvPicPr>
          <p:cNvPr id="90" name="Google Shape;9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4528836"/>
            <a:ext cx="1715277" cy="528489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75375" y="4481100"/>
            <a:ext cx="1314446" cy="62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893613"/>
            <a:ext cx="5617674" cy="2949276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7"/>
          <p:cNvSpPr txBox="1"/>
          <p:nvPr/>
        </p:nvSpPr>
        <p:spPr>
          <a:xfrm>
            <a:off x="6053725" y="486725"/>
            <a:ext cx="2936100" cy="42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Other </a:t>
            </a:r>
            <a:r>
              <a:rPr b="1" lang="en"/>
              <a:t>split</a:t>
            </a:r>
            <a:r>
              <a:rPr b="1" lang="en"/>
              <a:t> examples:</a:t>
            </a:r>
            <a:endParaRPr b="1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1"/>
                </a:solidFill>
              </a:rPr>
              <a:t>Scenario</a:t>
            </a:r>
            <a:r>
              <a:rPr b="1" lang="en">
                <a:solidFill>
                  <a:schemeClr val="accent1"/>
                </a:solidFill>
              </a:rPr>
              <a:t> 1:</a:t>
            </a:r>
            <a:endParaRPr b="1">
              <a:solidFill>
                <a:schemeClr val="accent1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lang="en"/>
              <a:t>Train:          70%</a:t>
            </a:r>
            <a:endParaRPr b="1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lang="en"/>
              <a:t>Validation: 15%</a:t>
            </a:r>
            <a:endParaRPr b="1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lang="en"/>
              <a:t>Test:           15%</a:t>
            </a:r>
            <a:endParaRPr b="1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1"/>
                </a:solidFill>
              </a:rPr>
              <a:t>Scenario 2:</a:t>
            </a:r>
            <a:endParaRPr b="1">
              <a:solidFill>
                <a:schemeClr val="accent1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b="1" lang="en">
                <a:solidFill>
                  <a:schemeClr val="dk1"/>
                </a:solidFill>
              </a:rPr>
              <a:t>Train:          80%</a:t>
            </a:r>
            <a:endParaRPr b="1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b="1" lang="en">
                <a:solidFill>
                  <a:schemeClr val="dk1"/>
                </a:solidFill>
              </a:rPr>
              <a:t>Validation: 10%</a:t>
            </a:r>
            <a:endParaRPr b="1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b="1" lang="en">
                <a:solidFill>
                  <a:schemeClr val="dk1"/>
                </a:solidFill>
              </a:rPr>
              <a:t>Test:           10%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1"/>
                </a:solidFill>
              </a:rPr>
              <a:t>Scenario 3:</a:t>
            </a:r>
            <a:endParaRPr b="1">
              <a:solidFill>
                <a:schemeClr val="accent1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b="1" lang="en">
                <a:solidFill>
                  <a:schemeClr val="dk1"/>
                </a:solidFill>
              </a:rPr>
              <a:t>Train:          70%</a:t>
            </a:r>
            <a:endParaRPr b="1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b="1" lang="en">
                <a:solidFill>
                  <a:schemeClr val="dk1"/>
                </a:solidFill>
              </a:rPr>
              <a:t>Validation: 15%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 txBox="1"/>
          <p:nvPr>
            <p:ph type="title"/>
          </p:nvPr>
        </p:nvSpPr>
        <p:spPr>
          <a:xfrm>
            <a:off x="311700" y="142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b="1" lang="en">
                <a:solidFill>
                  <a:srgbClr val="26325A"/>
                </a:solidFill>
              </a:rPr>
              <a:t>How Are Models Trained?</a:t>
            </a:r>
            <a:endParaRPr/>
          </a:p>
        </p:txBody>
      </p:sp>
      <p:pic>
        <p:nvPicPr>
          <p:cNvPr id="99" name="Google Shape;9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4528836"/>
            <a:ext cx="1715277" cy="5284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75375" y="4481100"/>
            <a:ext cx="1314446" cy="62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6000" y="1021825"/>
            <a:ext cx="5392500" cy="2831075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8"/>
          <p:cNvSpPr txBox="1"/>
          <p:nvPr/>
        </p:nvSpPr>
        <p:spPr>
          <a:xfrm>
            <a:off x="5811925" y="1590763"/>
            <a:ext cx="31779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Before collecting data you should:</a:t>
            </a:r>
            <a:endParaRPr b="1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Define the problem.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Identify the needs.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Collect the data based on the needs.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9"/>
          <p:cNvSpPr txBox="1"/>
          <p:nvPr>
            <p:ph type="title"/>
          </p:nvPr>
        </p:nvSpPr>
        <p:spPr>
          <a:xfrm>
            <a:off x="311700" y="142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b="1" lang="en">
                <a:solidFill>
                  <a:srgbClr val="26325A"/>
                </a:solidFill>
              </a:rPr>
              <a:t>How Are Models Trained?</a:t>
            </a:r>
            <a:endParaRPr/>
          </a:p>
        </p:txBody>
      </p:sp>
      <p:pic>
        <p:nvPicPr>
          <p:cNvPr id="108" name="Google Shape;10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4528836"/>
            <a:ext cx="1715277" cy="5284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75375" y="4481100"/>
            <a:ext cx="1314446" cy="62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46227" y="578900"/>
            <a:ext cx="5343597" cy="3985695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9"/>
          <p:cNvSpPr txBox="1"/>
          <p:nvPr/>
        </p:nvSpPr>
        <p:spPr>
          <a:xfrm>
            <a:off x="394250" y="1068275"/>
            <a:ext cx="30777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Problem </a:t>
            </a:r>
            <a:r>
              <a:rPr lang="en" sz="1800"/>
              <a:t>Definition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Data Collection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Model Training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Model Evaluation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Model Deployment</a:t>
            </a:r>
            <a:endParaRPr sz="1800"/>
          </a:p>
        </p:txBody>
      </p:sp>
      <p:sp>
        <p:nvSpPr>
          <p:cNvPr id="112" name="Google Shape;112;p19"/>
          <p:cNvSpPr txBox="1"/>
          <p:nvPr/>
        </p:nvSpPr>
        <p:spPr>
          <a:xfrm>
            <a:off x="5319625" y="4528825"/>
            <a:ext cx="1996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solidFill>
                  <a:schemeClr val="dk2"/>
                </a:solidFill>
              </a:rPr>
              <a:t>Source: Microsoft</a:t>
            </a:r>
            <a:endParaRPr i="1" sz="11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3625" y="111550"/>
            <a:ext cx="6596746" cy="492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4528836"/>
            <a:ext cx="1715277" cy="5284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75375" y="4481100"/>
            <a:ext cx="1314446" cy="623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1"/>
          <p:cNvSpPr txBox="1"/>
          <p:nvPr>
            <p:ph type="title"/>
          </p:nvPr>
        </p:nvSpPr>
        <p:spPr>
          <a:xfrm>
            <a:off x="311700" y="142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b="1" lang="en">
                <a:solidFill>
                  <a:srgbClr val="26325A"/>
                </a:solidFill>
              </a:rPr>
              <a:t>How Are Models Trained?</a:t>
            </a:r>
            <a:endParaRPr/>
          </a:p>
        </p:txBody>
      </p:sp>
      <p:pic>
        <p:nvPicPr>
          <p:cNvPr id="125" name="Google Shape;12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4528836"/>
            <a:ext cx="1715277" cy="5284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75375" y="4481100"/>
            <a:ext cx="1314446" cy="62395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1"/>
          <p:cNvSpPr txBox="1"/>
          <p:nvPr/>
        </p:nvSpPr>
        <p:spPr>
          <a:xfrm>
            <a:off x="197225" y="715650"/>
            <a:ext cx="3179400" cy="39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b="1" lang="en" sz="1300"/>
              <a:t>Supervised Learning:</a:t>
            </a:r>
            <a:endParaRPr b="1" sz="1300"/>
          </a:p>
          <a:p>
            <a:pPr indent="-3111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◆"/>
            </a:pPr>
            <a:r>
              <a:rPr b="1" lang="en" sz="1300"/>
              <a:t>Classification:</a:t>
            </a:r>
            <a:endParaRPr b="1" sz="1300"/>
          </a:p>
          <a:p>
            <a:pPr indent="-31115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Nearest Neighbor</a:t>
            </a:r>
            <a:endParaRPr sz="1300"/>
          </a:p>
          <a:p>
            <a:pPr indent="-31115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Decision Trees</a:t>
            </a:r>
            <a:endParaRPr sz="1300"/>
          </a:p>
          <a:p>
            <a:pPr indent="-31115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Linear Regression</a:t>
            </a:r>
            <a:endParaRPr sz="1300"/>
          </a:p>
          <a:p>
            <a:pPr indent="-31115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" sz="1300"/>
              <a:t>Support Vector Machines (SVM)</a:t>
            </a:r>
            <a:endParaRPr b="1" sz="1300"/>
          </a:p>
          <a:p>
            <a:pPr indent="-31115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" sz="1300"/>
              <a:t>Neural Networks</a:t>
            </a:r>
            <a:endParaRPr b="1" sz="1300"/>
          </a:p>
          <a:p>
            <a:pPr indent="-3111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◆"/>
            </a:pPr>
            <a:r>
              <a:rPr b="1" lang="en" sz="1300"/>
              <a:t>Regression</a:t>
            </a:r>
            <a:endParaRPr b="1" sz="1300"/>
          </a:p>
          <a:p>
            <a:pPr indent="-31115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Linear Regression</a:t>
            </a:r>
            <a:endParaRPr sz="1300"/>
          </a:p>
          <a:p>
            <a:pPr indent="-31115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Random Forest</a:t>
            </a:r>
            <a:endParaRPr sz="1300"/>
          </a:p>
          <a:p>
            <a:pPr indent="-31115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Support Vector Regression</a:t>
            </a:r>
            <a:endParaRPr b="1" sz="1800"/>
          </a:p>
        </p:txBody>
      </p:sp>
      <p:pic>
        <p:nvPicPr>
          <p:cNvPr id="128" name="Google Shape;128;p21"/>
          <p:cNvPicPr preferRelativeResize="0"/>
          <p:nvPr/>
        </p:nvPicPr>
        <p:blipFill rotWithShape="1">
          <a:blip r:embed="rId5">
            <a:alphaModFix/>
          </a:blip>
          <a:srcRect b="0" l="0" r="0" t="22324"/>
          <a:stretch/>
        </p:blipFill>
        <p:spPr>
          <a:xfrm>
            <a:off x="3440000" y="1288513"/>
            <a:ext cx="5549826" cy="28409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